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326" r:id="rId5"/>
    <p:sldId id="267" r:id="rId6"/>
    <p:sldId id="318" r:id="rId7"/>
    <p:sldId id="336" r:id="rId8"/>
    <p:sldId id="268" r:id="rId9"/>
    <p:sldId id="269" r:id="rId10"/>
    <p:sldId id="330" r:id="rId11"/>
    <p:sldId id="282" r:id="rId12"/>
    <p:sldId id="322" r:id="rId13"/>
    <p:sldId id="321" r:id="rId14"/>
    <p:sldId id="323" r:id="rId15"/>
    <p:sldId id="281" r:id="rId16"/>
    <p:sldId id="259" r:id="rId17"/>
    <p:sldId id="335" r:id="rId18"/>
    <p:sldId id="327" r:id="rId19"/>
    <p:sldId id="328" r:id="rId20"/>
    <p:sldId id="332" r:id="rId21"/>
    <p:sldId id="333" r:id="rId22"/>
    <p:sldId id="334" r:id="rId23"/>
    <p:sldId id="329" r:id="rId24"/>
    <p:sldId id="261" r:id="rId25"/>
    <p:sldId id="270" r:id="rId26"/>
    <p:sldId id="271" r:id="rId27"/>
    <p:sldId id="273" r:id="rId28"/>
    <p:sldId id="337" r:id="rId29"/>
    <p:sldId id="274" r:id="rId30"/>
    <p:sldId id="276" r:id="rId31"/>
    <p:sldId id="277" r:id="rId32"/>
    <p:sldId id="278" r:id="rId33"/>
    <p:sldId id="279" r:id="rId34"/>
    <p:sldId id="266" r:id="rId3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3" autoAdjust="0"/>
  </p:normalViewPr>
  <p:slideViewPr>
    <p:cSldViewPr>
      <p:cViewPr varScale="1">
        <p:scale>
          <a:sx n="59" d="100"/>
          <a:sy n="59" d="100"/>
        </p:scale>
        <p:origin x="198" y="7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37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The Exam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1819C-28ED-4838-9865-8063EC573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52F90-5BE6-465B-BF09-77D2B5811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the exam we will</a:t>
            </a:r>
          </a:p>
          <a:p>
            <a:endParaRPr lang="en-US" dirty="0"/>
          </a:p>
          <a:p>
            <a:pPr lvl="1"/>
            <a:r>
              <a:rPr lang="en-US" dirty="0"/>
              <a:t>Of course</a:t>
            </a:r>
            <a:r>
              <a:rPr lang="en-DK" dirty="0"/>
              <a:t>,</a:t>
            </a:r>
            <a:r>
              <a:rPr lang="en-US" dirty="0"/>
              <a:t> give you a grade, explain the reasoning behind it, and provide advice </a:t>
            </a:r>
            <a:r>
              <a:rPr lang="en-US" dirty="0" err="1"/>
              <a:t>wrt</a:t>
            </a:r>
            <a:r>
              <a:rPr lang="en-US" dirty="0"/>
              <a:t>. future exams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b="1" dirty="0"/>
              <a:t>Require you to delete produced material</a:t>
            </a:r>
            <a:endParaRPr lang="en-US" dirty="0"/>
          </a:p>
          <a:p>
            <a:pPr lvl="2"/>
            <a:r>
              <a:rPr lang="en-US" dirty="0"/>
              <a:t>As any distribution of your developed material and the exercise itself is considered </a:t>
            </a:r>
            <a:r>
              <a:rPr lang="en-US" i="1" dirty="0"/>
              <a:t>exam cheating.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98843-27B7-4F5D-BC8F-116A34498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D12CF-52C1-46CA-A8F2-28BF1070F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E869D-6821-4D8E-A7B7-3827B65E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14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754EA-8CF9-42D9-8DA7-829CFDE4F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5B95F-1A1F-4529-AA56-BF7ACD758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Starting E2022 the mandatory points are </a:t>
            </a:r>
            <a:r>
              <a:rPr lang="en-US" i="1" dirty="0"/>
              <a:t>not counting towards the final grade…</a:t>
            </a:r>
            <a:endParaRPr lang="en-US" b="1" i="1" dirty="0"/>
          </a:p>
          <a:p>
            <a:endParaRPr lang="en-US" b="1" i="1" dirty="0"/>
          </a:p>
          <a:p>
            <a:r>
              <a:rPr lang="en-US" b="1" dirty="0"/>
              <a:t>Mandatory point 60% of 440 = </a:t>
            </a:r>
            <a:r>
              <a:rPr lang="en-US" sz="3600" b="1" dirty="0"/>
              <a:t>264</a:t>
            </a:r>
            <a:r>
              <a:rPr lang="en-US" b="1" dirty="0"/>
              <a:t> </a:t>
            </a:r>
          </a:p>
          <a:p>
            <a:pPr lvl="1"/>
            <a:r>
              <a:rPr lang="en-US" b="1" dirty="0" err="1"/>
              <a:t>Handin</a:t>
            </a:r>
            <a:r>
              <a:rPr lang="en-US" b="1" dirty="0"/>
              <a:t> of all 10 exercises</a:t>
            </a:r>
          </a:p>
          <a:p>
            <a:pPr lvl="1"/>
            <a:r>
              <a:rPr lang="en-US" dirty="0"/>
              <a:t>Is required to attend the exam</a:t>
            </a:r>
          </a:p>
          <a:p>
            <a:pPr lvl="1"/>
            <a:endParaRPr lang="en-US" dirty="0"/>
          </a:p>
          <a:p>
            <a:r>
              <a:rPr lang="en-US" dirty="0"/>
              <a:t>Final grade is based upon oral exam </a:t>
            </a:r>
            <a:r>
              <a:rPr lang="en-US" i="1" dirty="0"/>
              <a:t>only.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8061C-6A3D-4B10-921F-88C8BBD24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079CA-C865-4444-92F6-699A831C9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75E65-34E8-43A7-ACC3-E027028E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08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B652F-B71C-4853-8EBC-B2C612AAF8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Some</a:t>
            </a:r>
            <a:r>
              <a:rPr lang="da-DK" dirty="0"/>
              <a:t> </a:t>
            </a:r>
            <a:r>
              <a:rPr lang="da-DK" dirty="0" err="1"/>
              <a:t>Stuff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May </a:t>
            </a:r>
            <a:r>
              <a:rPr lang="da-DK" dirty="0" err="1"/>
              <a:t>Meet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8FA8E5-255F-4292-943C-99AF46DFDB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32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62DA-DAC8-478B-B097-5342F105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Realistic</a:t>
            </a:r>
            <a:r>
              <a:rPr lang="da-DK" dirty="0"/>
              <a:t> </a:t>
            </a:r>
            <a:r>
              <a:rPr lang="da-DK" dirty="0" err="1"/>
              <a:t>Exam</a:t>
            </a:r>
            <a:r>
              <a:rPr lang="da-DK" dirty="0"/>
              <a:t> </a:t>
            </a:r>
            <a:r>
              <a:rPr lang="da-DK" dirty="0" err="1"/>
              <a:t>Exercises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35245-B14E-4FBE-9DE1-46C5547DD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exam exercises are modelled after realistic systems!</a:t>
            </a:r>
          </a:p>
          <a:p>
            <a:pPr lvl="1"/>
            <a:r>
              <a:rPr lang="en-US" dirty="0"/>
              <a:t>No exercises ala</a:t>
            </a:r>
          </a:p>
          <a:p>
            <a:pPr lvl="2"/>
            <a:r>
              <a:rPr lang="en-US" dirty="0"/>
              <a:t>Use Broker to implement </a:t>
            </a:r>
            <a:r>
              <a:rPr lang="en-US" dirty="0" err="1">
                <a:solidFill>
                  <a:srgbClr val="7030A0"/>
                </a:solidFill>
                <a:latin typeface="+mj-lt"/>
              </a:rPr>
              <a:t>objectFoo.doSomething</a:t>
            </a:r>
            <a:r>
              <a:rPr lang="en-US" dirty="0">
                <a:solidFill>
                  <a:srgbClr val="7030A0"/>
                </a:solidFill>
                <a:latin typeface="+mj-lt"/>
              </a:rPr>
              <a:t>(27,”Fisk”);</a:t>
            </a:r>
          </a:p>
          <a:p>
            <a:r>
              <a:rPr lang="en-US" dirty="0"/>
              <a:t>Which means you </a:t>
            </a:r>
            <a:r>
              <a:rPr lang="en-US" i="1" dirty="0"/>
              <a:t>will run into Java classes like</a:t>
            </a:r>
          </a:p>
          <a:p>
            <a:pPr lvl="1"/>
            <a:r>
              <a:rPr lang="en-US" dirty="0" err="1">
                <a:latin typeface="+mj-lt"/>
              </a:rPr>
              <a:t>ZonedDateTime</a:t>
            </a:r>
            <a:endParaRPr lang="en-US" dirty="0">
              <a:latin typeface="+mj-lt"/>
            </a:endParaRP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  <a:p>
            <a:pPr lvl="1"/>
            <a:r>
              <a:rPr lang="en-US" dirty="0" err="1">
                <a:latin typeface="+mj-lt"/>
              </a:rPr>
              <a:t>PrintStream</a:t>
            </a:r>
            <a:endParaRPr lang="en-US" dirty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endParaRPr lang="en-US" dirty="0"/>
          </a:p>
          <a:p>
            <a:r>
              <a:rPr lang="en-US" dirty="0"/>
              <a:t>And code inspired by </a:t>
            </a:r>
            <a:r>
              <a:rPr lang="en-US" dirty="0" err="1"/>
              <a:t>HotStone</a:t>
            </a:r>
            <a:r>
              <a:rPr lang="en-US" dirty="0"/>
              <a:t>, </a:t>
            </a:r>
            <a:r>
              <a:rPr lang="en-US" dirty="0" err="1"/>
              <a:t>MiniDraw</a:t>
            </a:r>
            <a:r>
              <a:rPr lang="en-US" dirty="0"/>
              <a:t>, </a:t>
            </a:r>
            <a:r>
              <a:rPr lang="en-US" dirty="0" err="1"/>
              <a:t>TeleMed</a:t>
            </a:r>
            <a:r>
              <a:rPr lang="en-US" dirty="0"/>
              <a:t>, </a:t>
            </a:r>
            <a:r>
              <a:rPr lang="en-US" dirty="0" err="1"/>
              <a:t>PayStation</a:t>
            </a:r>
            <a:r>
              <a:rPr lang="en-US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62130-96D4-4B04-8579-48DA1D8C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1ECAB-84A6-4BC7-A0F7-89976F749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40199-4B37-40A8-B08C-BB9DC9F7F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477ACE-71C8-455C-BA90-F767CDACF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873375"/>
            <a:ext cx="4772025" cy="238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0A2427C-5DD2-4CD2-8936-A15F02A7E0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619500"/>
            <a:ext cx="1981200" cy="2000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7A2904-DBB2-4AAA-91F3-F88A1C287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3845984"/>
            <a:ext cx="1190625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338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CDF71-7C7C-4053-8A78-3D854297A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Realistic Exam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48CE0-D15B-48A0-ABCB-65D9293AA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All </a:t>
            </a:r>
            <a:r>
              <a:rPr lang="da-DK" dirty="0" err="1"/>
              <a:t>exam</a:t>
            </a:r>
            <a:r>
              <a:rPr lang="da-DK" dirty="0"/>
              <a:t> </a:t>
            </a:r>
            <a:r>
              <a:rPr lang="da-DK" dirty="0" err="1"/>
              <a:t>exercises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modelled</a:t>
            </a:r>
            <a:r>
              <a:rPr lang="da-DK" dirty="0"/>
              <a:t> </a:t>
            </a:r>
            <a:r>
              <a:rPr lang="da-DK" dirty="0" err="1"/>
              <a:t>after</a:t>
            </a:r>
            <a:r>
              <a:rPr lang="da-DK" dirty="0"/>
              <a:t> </a:t>
            </a:r>
            <a:r>
              <a:rPr lang="da-DK" dirty="0" err="1"/>
              <a:t>realistic</a:t>
            </a:r>
            <a:r>
              <a:rPr lang="da-DK" dirty="0"/>
              <a:t> systems!</a:t>
            </a:r>
          </a:p>
          <a:p>
            <a:pPr lvl="1"/>
            <a:r>
              <a:rPr lang="en-US" dirty="0"/>
              <a:t>… which means it will contain realistic terms from IT and domain</a:t>
            </a:r>
          </a:p>
          <a:p>
            <a:r>
              <a:rPr lang="en-US" dirty="0"/>
              <a:t>I expect you to know what terms like</a:t>
            </a:r>
          </a:p>
          <a:p>
            <a:pPr lvl="1"/>
            <a:r>
              <a:rPr lang="en-US" dirty="0"/>
              <a:t>GPS, Mobile phone, app, SMS/Text message, database, caching, server, blood pressure, inventory, </a:t>
            </a:r>
          </a:p>
          <a:p>
            <a:r>
              <a:rPr lang="en-US" dirty="0"/>
              <a:t>… means</a:t>
            </a:r>
          </a:p>
          <a:p>
            <a:endParaRPr lang="en-US" dirty="0"/>
          </a:p>
          <a:p>
            <a:pPr lvl="1"/>
            <a:r>
              <a:rPr lang="en-US" dirty="0"/>
              <a:t>Often terms are explained or written in Danish</a:t>
            </a:r>
          </a:p>
          <a:p>
            <a:pPr lvl="2"/>
            <a:r>
              <a:rPr lang="en-US" dirty="0"/>
              <a:t>Tenant (Da: “</a:t>
            </a:r>
            <a:r>
              <a:rPr lang="en-US" dirty="0" err="1"/>
              <a:t>lejer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lejlighed</a:t>
            </a:r>
            <a:r>
              <a:rPr lang="en-US" dirty="0"/>
              <a:t>”)</a:t>
            </a:r>
          </a:p>
          <a:p>
            <a:pPr lvl="2"/>
            <a:r>
              <a:rPr lang="en-US" dirty="0"/>
              <a:t>Caching (That is, store a local copy of data so a remote fetch is not required)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5AEAA-D50E-4244-B3B0-7BC83381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99935-B505-4A2D-ADAF-F6C5E81AC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48906-1C01-4315-9359-B26EB46A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67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EEB43-4696-4698-8EDC-E759D9272C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Hints and Advice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59700-FAF1-4D11-8C39-6C514F8845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58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/>
              <a:t>Format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/>
              <a:t>Use the provided exam question set to </a:t>
            </a:r>
            <a:r>
              <a:rPr lang="en-US" altLang="da-DK" b="1" i="1" noProof="0" dirty="0"/>
              <a:t>rehearse</a:t>
            </a:r>
            <a:r>
              <a:rPr lang="en-US" altLang="da-DK" noProof="0" dirty="0"/>
              <a:t> the exam format </a:t>
            </a:r>
          </a:p>
          <a:p>
            <a:endParaRPr lang="en-US" altLang="da-DK" noProof="0" dirty="0"/>
          </a:p>
          <a:p>
            <a:pPr lvl="1"/>
            <a:r>
              <a:rPr lang="en-US" altLang="da-DK" noProof="0" dirty="0"/>
              <a:t>Pick an exercise from the example set</a:t>
            </a:r>
          </a:p>
          <a:p>
            <a:pPr lvl="1"/>
            <a:r>
              <a:rPr lang="en-US" altLang="da-DK" noProof="0" dirty="0"/>
              <a:t>Spend </a:t>
            </a:r>
            <a:r>
              <a:rPr lang="en-US" altLang="da-DK" dirty="0"/>
              <a:t>20-25</a:t>
            </a:r>
            <a:r>
              <a:rPr lang="en-US" altLang="da-DK" noProof="0" dirty="0"/>
              <a:t> minutes </a:t>
            </a:r>
          </a:p>
          <a:p>
            <a:pPr lvl="2"/>
            <a:r>
              <a:rPr lang="en-US" altLang="da-DK" noProof="0" dirty="0"/>
              <a:t>Finding solution techniques</a:t>
            </a:r>
          </a:p>
          <a:p>
            <a:pPr lvl="2"/>
            <a:r>
              <a:rPr lang="en-US" altLang="da-DK" noProof="0" dirty="0"/>
              <a:t>Partially solving it </a:t>
            </a:r>
            <a:r>
              <a:rPr lang="en-US" altLang="da-DK" b="1" noProof="0" dirty="0"/>
              <a:t>using your laptop with appropriate tools</a:t>
            </a:r>
            <a:endParaRPr lang="en-US" altLang="da-DK" noProof="0" dirty="0"/>
          </a:p>
          <a:p>
            <a:pPr lvl="1"/>
            <a:r>
              <a:rPr lang="en-US" altLang="da-DK" noProof="0" dirty="0"/>
              <a:t>Spend 12 minutes doing a ‘dry-run’ exam with your group</a:t>
            </a:r>
          </a:p>
          <a:p>
            <a:pPr lvl="2"/>
            <a:r>
              <a:rPr lang="en-US" altLang="da-DK" noProof="0" dirty="0"/>
              <a:t>Let your other groups members act examiner</a:t>
            </a:r>
          </a:p>
          <a:p>
            <a:pPr lvl="1"/>
            <a:r>
              <a:rPr lang="en-US" altLang="da-DK" dirty="0"/>
              <a:t>Rotate and repeat </a:t>
            </a:r>
            <a:r>
              <a:rPr lang="en-US" altLang="da-DK" dirty="0">
                <a:sym typeface="Wingdings" panose="05000000000000000000" pitchFamily="2" charset="2"/>
              </a:rPr>
              <a:t></a:t>
            </a:r>
            <a:endParaRPr lang="en-US" altLang="da-DK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837FD2-C3A9-4F4F-A526-A71D7D4F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FDA07-0A7D-4905-BBBF-13C6F3B49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C2FE16-21F4-42F5-B726-5AAAC40D9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18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3BB05-1F87-3402-1386-E35491FA5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 the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4ED18-D78A-6B51-D526-76E295191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SWEA is not just defining three interfaces with a method in each…</a:t>
            </a:r>
          </a:p>
          <a:p>
            <a:pPr lvl="1"/>
            <a:r>
              <a:rPr lang="en-US" dirty="0"/>
              <a:t>I see a lot of ‘solutions’ at the exam of this type</a:t>
            </a:r>
          </a:p>
          <a:p>
            <a:pPr lvl="1"/>
            <a:endParaRPr lang="en-US" dirty="0"/>
          </a:p>
          <a:p>
            <a:r>
              <a:rPr lang="en-US" b="1" dirty="0"/>
              <a:t>Where are they used? Where are those methods called? By Whom? How were they created?</a:t>
            </a:r>
          </a:p>
          <a:p>
            <a:endParaRPr lang="en-US" b="1" dirty="0"/>
          </a:p>
          <a:p>
            <a:pPr lvl="1"/>
            <a:r>
              <a:rPr lang="en-US" dirty="0"/>
              <a:t>Ala ‘</a:t>
            </a:r>
            <a:r>
              <a:rPr lang="en-US" dirty="0" err="1"/>
              <a:t>theObject.doSomething</a:t>
            </a:r>
            <a:r>
              <a:rPr lang="en-US" dirty="0"/>
              <a:t>(….)’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F63CD-6562-894A-E636-9E24A7DD9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982AA-36A1-377D-BCE5-337E66884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60B1C-1336-0F06-FCFF-A8CDDB23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77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C1C0-B095-48F6-9012-B81786F6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Appropriate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A8B40-C076-40A6-91E7-F439A09F9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Experience from previous year’s Zoom based exams</a:t>
            </a:r>
          </a:p>
          <a:p>
            <a:endParaRPr lang="en-US" dirty="0"/>
          </a:p>
          <a:p>
            <a:r>
              <a:rPr lang="en-US" b="1" dirty="0"/>
              <a:t>Word is not a good editor for code !!! !!! !!!</a:t>
            </a:r>
          </a:p>
          <a:p>
            <a:r>
              <a:rPr lang="en-US" b="1" dirty="0"/>
              <a:t>Free-hand drawing on a laptop does not work!</a:t>
            </a:r>
          </a:p>
          <a:p>
            <a:pPr lvl="1"/>
            <a:r>
              <a:rPr lang="en-US" dirty="0"/>
              <a:t>A mouse is not a pen. Pen = fine muscles; mouse = coarse…</a:t>
            </a:r>
          </a:p>
          <a:p>
            <a:endParaRPr lang="en-US" dirty="0"/>
          </a:p>
          <a:p>
            <a:r>
              <a:rPr lang="en-US" dirty="0"/>
              <a:t>Use IntelliJ?</a:t>
            </a:r>
          </a:p>
          <a:p>
            <a:pPr lvl="1"/>
            <a:r>
              <a:rPr lang="en-US" dirty="0"/>
              <a:t>Be sure you have tried it out before you do. Do not let it spoil the exam because it insists your code does not compile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80F8F-DE43-47A6-BDAD-F3AD82FD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BB066-E980-436D-AD0F-0F24A92C4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F99B0-175D-4A33-B727-63812611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17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6DFB-43B8-4938-B35D-3F837A47B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Appropriate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78CFE-6B84-4164-98C4-59034441E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</a:t>
            </a:r>
            <a:r>
              <a:rPr lang="en-US" i="1" dirty="0"/>
              <a:t>good code editor (that is not an IDE ?)</a:t>
            </a:r>
          </a:p>
          <a:p>
            <a:pPr lvl="1"/>
            <a:r>
              <a:rPr lang="en-US" i="1" dirty="0" err="1"/>
              <a:t>Gedit</a:t>
            </a:r>
            <a:r>
              <a:rPr lang="en-US" i="1" dirty="0"/>
              <a:t>, Emacs, </a:t>
            </a:r>
            <a:r>
              <a:rPr lang="en-US" i="1" dirty="0" err="1"/>
              <a:t>SublimeText</a:t>
            </a:r>
            <a:r>
              <a:rPr lang="en-US" i="1" dirty="0"/>
              <a:t>, </a:t>
            </a:r>
            <a:r>
              <a:rPr lang="en-US" i="1" dirty="0" err="1"/>
              <a:t>EditPlus</a:t>
            </a:r>
            <a:r>
              <a:rPr lang="en-US" i="1" dirty="0"/>
              <a:t>, </a:t>
            </a:r>
            <a:r>
              <a:rPr lang="en-US" i="1" dirty="0" err="1"/>
              <a:t>Nodepad</a:t>
            </a:r>
            <a:r>
              <a:rPr lang="en-US" i="1" dirty="0"/>
              <a:t>++, etc.</a:t>
            </a:r>
          </a:p>
          <a:p>
            <a:pPr lvl="1"/>
            <a:r>
              <a:rPr lang="en-US" dirty="0"/>
              <a:t>It does not choke on pseudo code but knows indentation, syntax highlight etc.</a:t>
            </a:r>
          </a:p>
          <a:p>
            <a:r>
              <a:rPr lang="en-US" dirty="0"/>
              <a:t>Find a good spreadsheet type program</a:t>
            </a:r>
          </a:p>
          <a:p>
            <a:pPr lvl="1"/>
            <a:r>
              <a:rPr lang="en-US" dirty="0"/>
              <a:t>For making EC tables and test case tables</a:t>
            </a:r>
          </a:p>
          <a:p>
            <a:pPr lvl="1"/>
            <a:r>
              <a:rPr lang="en-US" dirty="0"/>
              <a:t>Filling out the Clean code analysis</a:t>
            </a:r>
          </a:p>
          <a:p>
            <a:r>
              <a:rPr lang="en-US" dirty="0"/>
              <a:t>Find a decent way of drawing UML</a:t>
            </a:r>
          </a:p>
          <a:p>
            <a:pPr lvl="1"/>
            <a:r>
              <a:rPr lang="en-US" dirty="0"/>
              <a:t>An editor – or – draw it on the whiteboard at exam</a:t>
            </a:r>
          </a:p>
          <a:p>
            <a:pPr lvl="1"/>
            <a:r>
              <a:rPr lang="en-US" dirty="0"/>
              <a:t>Online tool is ok!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A26B3-F927-466E-934B-5AA74947E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C0F26-B9E3-4E36-9DC0-6AFCD8EE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A88DD-44B9-4003-8A2B-401051A6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31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/>
              <a:t>Exam guide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/>
              <a:t>Released </a:t>
            </a:r>
            <a:r>
              <a:rPr lang="en-DK" altLang="da-DK" noProof="0" dirty="0"/>
              <a:t>Nov</a:t>
            </a:r>
            <a:r>
              <a:rPr lang="en-US" altLang="da-DK" noProof="0" dirty="0"/>
              <a:t> 202</a:t>
            </a:r>
            <a:r>
              <a:rPr lang="en-DK" altLang="da-DK" noProof="0" dirty="0"/>
              <a:t>5</a:t>
            </a:r>
            <a:r>
              <a:rPr lang="en-US" altLang="da-DK" dirty="0"/>
              <a:t>…</a:t>
            </a:r>
            <a:endParaRPr lang="en-US" altLang="da-DK" noProof="0" dirty="0"/>
          </a:p>
          <a:p>
            <a:pPr lvl="1"/>
            <a:r>
              <a:rPr lang="en-US" altLang="da-DK" sz="2000" noProof="0" dirty="0"/>
              <a:t>Feedback is very welcome</a:t>
            </a:r>
          </a:p>
          <a:p>
            <a:pPr lvl="1"/>
            <a:endParaRPr lang="en-US" altLang="da-DK" sz="2000" noProof="0" dirty="0"/>
          </a:p>
          <a:p>
            <a:r>
              <a:rPr lang="en-US" altLang="da-DK" noProof="0" dirty="0"/>
              <a:t>On the last week plan</a:t>
            </a:r>
          </a:p>
          <a:p>
            <a:endParaRPr lang="en-US" altLang="da-DK" dirty="0"/>
          </a:p>
          <a:p>
            <a:r>
              <a:rPr lang="en-US" altLang="da-DK" i="1" noProof="0" dirty="0"/>
              <a:t>Best: Rehearse during</a:t>
            </a:r>
            <a:br>
              <a:rPr lang="en-US" altLang="da-DK" i="1" noProof="0" dirty="0"/>
            </a:br>
            <a:r>
              <a:rPr lang="en-US" altLang="da-DK" i="1" noProof="0" dirty="0"/>
              <a:t>TA classes !</a:t>
            </a:r>
          </a:p>
          <a:p>
            <a:pPr lvl="1"/>
            <a:r>
              <a:rPr lang="en-US" altLang="da-DK" dirty="0"/>
              <a:t>Some of you have already done so!</a:t>
            </a:r>
            <a:endParaRPr lang="en-US" altLang="da-DK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28F47-601C-4352-B81A-5FF8E9EB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B2C39-0122-4E70-ADFA-369FD07FD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E2E4C-F58E-46B0-B850-163A39E0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E068A-CA16-5C97-12B0-740B212B5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181100"/>
            <a:ext cx="3400783" cy="240204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7211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70A2-C1D9-5DBD-8037-535056F9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the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4EB79-D981-A0FF-2581-96C96B30B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Zoom Share Screen is essential and must be tested</a:t>
            </a:r>
          </a:p>
          <a:p>
            <a:endParaRPr lang="en-US" dirty="0"/>
          </a:p>
          <a:p>
            <a:pPr lvl="1"/>
            <a:r>
              <a:rPr lang="en-US" dirty="0"/>
              <a:t>Mac’s require a setting to be changed and the machine rebooted</a:t>
            </a:r>
          </a:p>
          <a:p>
            <a:pPr lvl="2"/>
            <a:r>
              <a:rPr lang="en-US" dirty="0"/>
              <a:t>Ok, so the first 4 minutes of your exam is spent on that</a:t>
            </a:r>
          </a:p>
          <a:p>
            <a:pPr lvl="3"/>
            <a:r>
              <a:rPr lang="en-US" b="1" dirty="0"/>
              <a:t>Bad grade due to not testing that aspect in advance?</a:t>
            </a:r>
          </a:p>
          <a:p>
            <a:pPr lvl="2"/>
            <a:endParaRPr lang="en-US" b="1" dirty="0"/>
          </a:p>
          <a:p>
            <a:pPr lvl="1"/>
            <a:r>
              <a:rPr lang="en-US" dirty="0"/>
              <a:t>Screen sharing does not work on certain Ubuntu versions!</a:t>
            </a:r>
          </a:p>
          <a:p>
            <a:pPr lvl="2"/>
            <a:r>
              <a:rPr lang="en-US" b="1" dirty="0"/>
              <a:t>Bad grade due to not testing that aspect in advance?</a:t>
            </a:r>
          </a:p>
          <a:p>
            <a:pPr lvl="2"/>
            <a:endParaRPr lang="en-US" b="1" dirty="0"/>
          </a:p>
          <a:p>
            <a:pPr lvl="1"/>
            <a:r>
              <a:rPr lang="en-US" dirty="0" err="1"/>
              <a:t>MacOS</a:t>
            </a:r>
            <a:r>
              <a:rPr lang="en-US" dirty="0"/>
              <a:t> require a permission and a reboot</a:t>
            </a:r>
          </a:p>
          <a:p>
            <a:pPr lvl="2"/>
            <a:r>
              <a:rPr lang="en-US" dirty="0"/>
              <a:t>Do it beforehand, do not waste time at the exam</a:t>
            </a:r>
          </a:p>
          <a:p>
            <a:pPr lvl="3"/>
            <a:r>
              <a:rPr lang="en-US" dirty="0"/>
              <a:t>Bad grade….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E310E-29E5-D65C-E469-E4859ED7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10B7B-FD56-F1F3-74D3-BC5439A17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92247-086A-01B9-7DBF-788907B7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10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83DD-0AB6-8F55-A3E9-008F4B26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36A88-4098-E751-D810-B5ECFCFB9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15FA-067C-D750-4598-44F6DB8F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24B6A-A858-03D6-0BA1-B7C1ED3EC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B6F2A-7A4D-266D-41D7-04F959F2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50333F2-55EC-9B95-EB14-0C03F1685943}"/>
              </a:ext>
            </a:extLst>
          </p:cNvPr>
          <p:cNvSpPr/>
          <p:nvPr/>
        </p:nvSpPr>
        <p:spPr>
          <a:xfrm>
            <a:off x="381000" y="952500"/>
            <a:ext cx="8229600" cy="4344459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Increase the font size! </a:t>
            </a:r>
            <a:r>
              <a:rPr lang="en-US" sz="8800" dirty="0">
                <a:sym typeface="Wingdings" panose="05000000000000000000" pitchFamily="2" charset="2"/>
              </a:rPr>
              <a:t>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579378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FF3FE-5289-F1DA-D429-336057381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AEB00-727F-35DE-B8C5-53929ECCD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“As you can obviously see in line 17, I have coded the State pattern”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(No, I cannot)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43F83-D451-F42D-9877-A819FCA1A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B5BFC-FBFA-9700-FC74-36BFB85E1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FDCE-B90E-7E72-A3C5-5A4F5E72E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1D9192-80ED-65F2-2CBA-1972721E1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2735158"/>
            <a:ext cx="1521533" cy="243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036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65CF-FDDB-4048-841C-123C01F6F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413EB-4EF8-4437-AF65-BEFD6CE36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At the exam you are only allowed to bring whatever you produce in the preparation.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But you are expected to bring that to the exam!</a:t>
            </a:r>
          </a:p>
          <a:p>
            <a:r>
              <a:rPr lang="en-US" dirty="0"/>
              <a:t>The </a:t>
            </a:r>
            <a:r>
              <a:rPr lang="en-US" i="1" dirty="0"/>
              <a:t>exception</a:t>
            </a:r>
            <a:r>
              <a:rPr lang="en-US" dirty="0"/>
              <a:t> to this rule</a:t>
            </a:r>
          </a:p>
          <a:p>
            <a:pPr lvl="1"/>
            <a:r>
              <a:rPr lang="en-US" dirty="0"/>
              <a:t>The Invoker code base involves boilerplate code that is the same always (</a:t>
            </a:r>
            <a:r>
              <a:rPr lang="en-US" dirty="0" err="1"/>
              <a:t>demarshalling</a:t>
            </a:r>
            <a:r>
              <a:rPr lang="en-US" dirty="0"/>
              <a:t> ‘request’ into its request object)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It is OK to copy that</a:t>
            </a:r>
            <a:br>
              <a:rPr lang="en-US" dirty="0"/>
            </a:br>
            <a:r>
              <a:rPr lang="en-US" dirty="0"/>
              <a:t>from a template</a:t>
            </a:r>
            <a:br>
              <a:rPr lang="en-US" dirty="0"/>
            </a:br>
            <a:r>
              <a:rPr lang="en-US" dirty="0"/>
              <a:t>you prepare in</a:t>
            </a:r>
            <a:br>
              <a:rPr lang="en-US" dirty="0"/>
            </a:br>
            <a:r>
              <a:rPr lang="en-US" dirty="0"/>
              <a:t>advance…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F460E-9605-430C-88D4-177611BE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AA585-13BF-4424-845C-CC19F8D3D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DEB4B-4DE3-4CD1-9549-FDD3281C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BF240A-732C-42C9-9551-7A3C9E12E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300" y="3390900"/>
            <a:ext cx="50673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685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/>
              <a:t>Nervous?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/>
              <a:t>Some students are not nervous at exams.</a:t>
            </a:r>
          </a:p>
          <a:p>
            <a:pPr lvl="1"/>
            <a:r>
              <a:rPr lang="en-US" altLang="da-DK" noProof="0" dirty="0"/>
              <a:t>How do you do that???</a:t>
            </a:r>
          </a:p>
          <a:p>
            <a:endParaRPr lang="en-US" altLang="da-DK" noProof="0" dirty="0"/>
          </a:p>
          <a:p>
            <a:r>
              <a:rPr lang="en-US" altLang="da-DK" noProof="0" dirty="0"/>
              <a:t>Some are...</a:t>
            </a:r>
          </a:p>
          <a:p>
            <a:endParaRPr lang="en-US" altLang="da-DK" noProof="0" dirty="0"/>
          </a:p>
          <a:p>
            <a:pPr lvl="1"/>
            <a:r>
              <a:rPr lang="en-US" altLang="da-DK" noProof="0" dirty="0"/>
              <a:t>Learn to </a:t>
            </a:r>
            <a:r>
              <a:rPr lang="en-US" altLang="da-DK" b="1" noProof="0" dirty="0"/>
              <a:t>use</a:t>
            </a:r>
            <a:r>
              <a:rPr lang="en-US" altLang="da-DK" noProof="0" dirty="0"/>
              <a:t> your nervousness, instead of trying to avoid it...</a:t>
            </a:r>
          </a:p>
          <a:p>
            <a:pPr lvl="1"/>
            <a:endParaRPr lang="en-US" altLang="da-DK" noProof="0" dirty="0"/>
          </a:p>
          <a:p>
            <a:r>
              <a:rPr lang="en-US" altLang="da-DK" i="1" noProof="0" dirty="0"/>
              <a:t>Perhaps it is not a problem, it is a condition of life…</a:t>
            </a:r>
          </a:p>
          <a:p>
            <a:pPr lvl="1"/>
            <a:r>
              <a:rPr lang="en-US" altLang="da-DK" i="1" dirty="0"/>
              <a:t>Problems you solve, conditions you learn to live with…</a:t>
            </a:r>
            <a:endParaRPr lang="en-US" altLang="da-DK" i="1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7B76F7-4CF1-4301-8CD0-734D8CB22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26060-DA37-47C3-AEA5-3790F275B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141E8D-061B-4DAB-AE60-D8AF7BCBD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25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8BEE6-8F9B-4916-8C73-CCBD2D5AB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Paths to Failure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1490F-38EA-4093-9B81-05DA17B1CB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Common failing reasons</a:t>
            </a:r>
          </a:p>
        </p:txBody>
      </p:sp>
    </p:spTree>
    <p:extLst>
      <p:ext uri="{BB962C8B-B14F-4D97-AF65-F5344CB8AC3E}">
        <p14:creationId xmlns:p14="http://schemas.microsoft.com/office/powerpoint/2010/main" val="2226129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Commonalities in failing the SWEA exam</a:t>
            </a:r>
          </a:p>
          <a:p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Coding mastery – </a:t>
            </a:r>
            <a:r>
              <a:rPr lang="en-US" b="1" noProof="0" dirty="0"/>
              <a:t>you are expected to write decent Java!!!</a:t>
            </a:r>
          </a:p>
          <a:p>
            <a:pPr lvl="2"/>
            <a:r>
              <a:rPr lang="en-US" dirty="0"/>
              <a:t>SWEA is a </a:t>
            </a:r>
            <a:r>
              <a:rPr lang="en-US" sz="2800" b="1" dirty="0"/>
              <a:t>programming course </a:t>
            </a:r>
            <a:r>
              <a:rPr lang="en-US" dirty="0"/>
              <a:t>after all!</a:t>
            </a:r>
            <a:endParaRPr lang="en-DK" dirty="0"/>
          </a:p>
          <a:p>
            <a:pPr lvl="3"/>
            <a:r>
              <a:rPr lang="en-DK" dirty="0"/>
              <a:t>Quite a few fail simply because they cannot write a ‘new’ statement in Java </a:t>
            </a:r>
            <a:r>
              <a:rPr lang="en-DK" dirty="0">
                <a:sym typeface="Wingdings" panose="05000000000000000000" pitchFamily="2" charset="2"/>
              </a:rPr>
              <a:t></a:t>
            </a:r>
            <a:endParaRPr lang="en-US" noProof="0" dirty="0"/>
          </a:p>
          <a:p>
            <a:r>
              <a:rPr lang="en-US" noProof="0" dirty="0"/>
              <a:t>Level 2</a:t>
            </a:r>
          </a:p>
          <a:p>
            <a:pPr lvl="1"/>
            <a:r>
              <a:rPr lang="en-US" noProof="0" dirty="0"/>
              <a:t>Shallow learning / ”parrot knowledge”</a:t>
            </a:r>
          </a:p>
          <a:p>
            <a:pPr lvl="1"/>
            <a:r>
              <a:rPr lang="en-US" noProof="0" dirty="0"/>
              <a:t>Reading a specification causes problems</a:t>
            </a:r>
            <a:endParaRPr lang="da-DK" dirty="0"/>
          </a:p>
          <a:p>
            <a:pPr lvl="1"/>
            <a:r>
              <a:rPr lang="da-DK" dirty="0"/>
              <a:t>A </a:t>
            </a:r>
            <a:r>
              <a:rPr lang="da-DK" dirty="0" err="1"/>
              <a:t>few</a:t>
            </a:r>
            <a:r>
              <a:rPr lang="da-DK" dirty="0"/>
              <a:t> in the </a:t>
            </a:r>
            <a:r>
              <a:rPr lang="da-DK" dirty="0" err="1"/>
              <a:t>classic</a:t>
            </a:r>
            <a:r>
              <a:rPr lang="da-DK" dirty="0"/>
              <a:t> </a:t>
            </a:r>
            <a:r>
              <a:rPr lang="da-DK" dirty="0" err="1"/>
              <a:t>category</a:t>
            </a:r>
            <a:r>
              <a:rPr lang="da-DK" dirty="0"/>
              <a:t>: </a:t>
            </a:r>
            <a:r>
              <a:rPr lang="da-DK" dirty="0" err="1"/>
              <a:t>read</a:t>
            </a:r>
            <a:r>
              <a:rPr lang="da-DK" dirty="0"/>
              <a:t> the book </a:t>
            </a:r>
            <a:r>
              <a:rPr lang="da-DK" dirty="0" err="1"/>
              <a:t>also</a:t>
            </a:r>
            <a:r>
              <a:rPr lang="da-DK" dirty="0"/>
              <a:t>…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39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Too many do not fail SWEA, but fail to have sufficient </a:t>
            </a:r>
            <a:r>
              <a:rPr lang="en-US" i="1" noProof="0" dirty="0"/>
              <a:t>coding practice </a:t>
            </a:r>
            <a:r>
              <a:rPr lang="en-US" noProof="0" dirty="0"/>
              <a:t>at my exam</a:t>
            </a:r>
          </a:p>
          <a:p>
            <a:pPr lvl="1"/>
            <a:r>
              <a:rPr lang="en-US" dirty="0"/>
              <a:t>Writing ‘nonsense’</a:t>
            </a:r>
            <a:br>
              <a:rPr lang="en-US" dirty="0"/>
            </a:br>
            <a:r>
              <a:rPr lang="en-US" dirty="0"/>
              <a:t>and cannot</a:t>
            </a:r>
            <a:br>
              <a:rPr lang="en-US" dirty="0"/>
            </a:br>
            <a:r>
              <a:rPr lang="en-US" dirty="0"/>
              <a:t>see the</a:t>
            </a:r>
            <a:br>
              <a:rPr lang="en-US" dirty="0"/>
            </a:br>
            <a:r>
              <a:rPr lang="en-US" dirty="0"/>
              <a:t>problem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883304"/>
            <a:ext cx="4533900" cy="2571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166" y="2391530"/>
            <a:ext cx="5933292" cy="220434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1000" y="4411213"/>
            <a:ext cx="2296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err="1"/>
              <a:t>What</a:t>
            </a:r>
            <a:r>
              <a:rPr lang="da-DK" dirty="0"/>
              <a:t> is a </a:t>
            </a:r>
            <a:r>
              <a:rPr lang="da-DK" dirty="0" err="1"/>
              <a:t>constructor</a:t>
            </a:r>
            <a:r>
              <a:rPr lang="da-DK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253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79E1F-2589-D5B2-1885-9F2FCF2C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Horrible statistics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ACEF-29A4-5D70-0B71-60643A871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E2024 about 12% of SWEA students failed in </a:t>
            </a:r>
            <a:r>
              <a:rPr lang="en-US" dirty="0" err="1"/>
              <a:t>IntProg</a:t>
            </a:r>
            <a:r>
              <a:rPr lang="en-US" dirty="0"/>
              <a:t> curriculum</a:t>
            </a:r>
          </a:p>
          <a:p>
            <a:pPr lvl="1"/>
            <a:r>
              <a:rPr lang="en-US" dirty="0"/>
              <a:t>Not in SWEA curriculum…</a:t>
            </a:r>
          </a:p>
          <a:p>
            <a:pPr lvl="1"/>
            <a:endParaRPr lang="en-US" dirty="0"/>
          </a:p>
          <a:p>
            <a:r>
              <a:rPr lang="en-US" dirty="0"/>
              <a:t>You to demonstrate </a:t>
            </a:r>
            <a:r>
              <a:rPr lang="en-US" sz="3200" b="1" dirty="0"/>
              <a:t>ability to program</a:t>
            </a:r>
            <a:r>
              <a:rPr lang="en-US" dirty="0"/>
              <a:t>, in order to demonstrate ability to do </a:t>
            </a:r>
            <a:r>
              <a:rPr lang="en-US" i="1" dirty="0"/>
              <a:t>advanced programming</a:t>
            </a:r>
          </a:p>
          <a:p>
            <a:endParaRPr lang="en-US" i="1" dirty="0"/>
          </a:p>
          <a:p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95A73-0F0E-EDF7-8FAE-CC2AFF57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EE87C-3925-38D9-5D9B-4AD0C826A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33B3-BB7E-4164-8C78-401BD301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767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Parroting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”Parrot” knowledge</a:t>
            </a:r>
          </a:p>
          <a:p>
            <a:pPr lvl="1"/>
            <a:r>
              <a:rPr lang="en-US" noProof="0" dirty="0"/>
              <a:t>You can learn the </a:t>
            </a:r>
            <a:r>
              <a:rPr lang="en-US" i="1" noProof="0" dirty="0"/>
              <a:t>visual appearance</a:t>
            </a:r>
            <a:r>
              <a:rPr lang="en-US" noProof="0" dirty="0"/>
              <a:t> of Strategy pattern UML</a:t>
            </a:r>
          </a:p>
          <a:p>
            <a:pPr lvl="1"/>
            <a:r>
              <a:rPr lang="en-US" noProof="0" dirty="0"/>
              <a:t>You can learn the </a:t>
            </a:r>
            <a:r>
              <a:rPr lang="en-US" i="1" noProof="0" dirty="0"/>
              <a:t>visual appearance</a:t>
            </a:r>
            <a:r>
              <a:rPr lang="en-US" noProof="0" dirty="0"/>
              <a:t> of Strategy code template</a:t>
            </a:r>
          </a:p>
          <a:p>
            <a:pPr lvl="1"/>
            <a:r>
              <a:rPr lang="en-US" noProof="0" dirty="0"/>
              <a:t>You can learn the </a:t>
            </a:r>
            <a:r>
              <a:rPr lang="en-US" i="1" noProof="0" dirty="0"/>
              <a:t>common names</a:t>
            </a:r>
            <a:r>
              <a:rPr lang="en-US" noProof="0" dirty="0"/>
              <a:t> used in Strategy</a:t>
            </a:r>
          </a:p>
          <a:p>
            <a:endParaRPr lang="en-US" noProof="0" dirty="0"/>
          </a:p>
          <a:p>
            <a:pPr lvl="1"/>
            <a:r>
              <a:rPr lang="en-US" noProof="0" dirty="0"/>
              <a:t>Without any clue of what Strategy </a:t>
            </a:r>
            <a:r>
              <a:rPr lang="en-US" b="1" noProof="0" dirty="0"/>
              <a:t>is</a:t>
            </a:r>
          </a:p>
          <a:p>
            <a:pPr lvl="1"/>
            <a:endParaRPr lang="en-US" noProof="0" dirty="0"/>
          </a:p>
          <a:p>
            <a:r>
              <a:rPr lang="en-US" noProof="0" dirty="0"/>
              <a:t>Beware of it!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2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When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A few before Christmas, the rest </a:t>
            </a:r>
            <a:r>
              <a:rPr lang="en-US" altLang="en-US" dirty="0"/>
              <a:t>in January</a:t>
            </a:r>
          </a:p>
          <a:p>
            <a:pPr lvl="1"/>
            <a:r>
              <a:rPr lang="en-US" altLang="en-US" noProof="0" dirty="0"/>
              <a:t>Censors: </a:t>
            </a:r>
          </a:p>
          <a:p>
            <a:pPr lvl="2"/>
            <a:r>
              <a:rPr lang="en-US" altLang="en-US" dirty="0"/>
              <a:t>Clemens Klokmose, </a:t>
            </a:r>
          </a:p>
          <a:p>
            <a:pPr lvl="2"/>
            <a:r>
              <a:rPr lang="en-US" altLang="en-US" dirty="0"/>
              <a:t>Ole Caprani</a:t>
            </a:r>
          </a:p>
          <a:p>
            <a:pPr lvl="2"/>
            <a:r>
              <a:rPr lang="en-US" altLang="en-US" dirty="0"/>
              <a:t>Kasper Green</a:t>
            </a:r>
          </a:p>
          <a:p>
            <a:pPr lvl="2"/>
            <a:r>
              <a:rPr lang="en-DK" altLang="en-US" dirty="0"/>
              <a:t>Jaco van de Pol</a:t>
            </a:r>
            <a:endParaRPr lang="en-US" altLang="en-US" dirty="0"/>
          </a:p>
          <a:p>
            <a:pPr lvl="2"/>
            <a:endParaRPr lang="en-US" altLang="en-US" noProof="0" dirty="0"/>
          </a:p>
          <a:p>
            <a:r>
              <a:rPr lang="en-US" altLang="en-US" dirty="0"/>
              <a:t>The examination plan is on </a:t>
            </a:r>
            <a:r>
              <a:rPr lang="en-US" altLang="en-US" dirty="0" err="1"/>
              <a:t>BrightSpace</a:t>
            </a:r>
            <a:r>
              <a:rPr lang="en-US" altLang="en-US" dirty="0"/>
              <a:t>, and will be</a:t>
            </a:r>
            <a:br>
              <a:rPr lang="en-US" altLang="en-US" dirty="0"/>
            </a:br>
            <a:r>
              <a:rPr lang="en-US" altLang="en-US" dirty="0"/>
              <a:t>updated once ‘mandatories’ have been settled</a:t>
            </a:r>
          </a:p>
          <a:p>
            <a:pPr lvl="1"/>
            <a:r>
              <a:rPr lang="en-US" altLang="en-US" i="1" noProof="0" dirty="0">
                <a:solidFill>
                  <a:srgbClr val="FF0000"/>
                </a:solidFill>
              </a:rPr>
              <a:t>The faculty one is </a:t>
            </a:r>
            <a:r>
              <a:rPr lang="en-US" altLang="en-US" i="1" dirty="0">
                <a:solidFill>
                  <a:srgbClr val="FF0000"/>
                </a:solidFill>
              </a:rPr>
              <a:t>always </a:t>
            </a:r>
            <a:r>
              <a:rPr lang="en-US" altLang="en-US" i="1" noProof="0" dirty="0">
                <a:solidFill>
                  <a:srgbClr val="FF0000"/>
                </a:solidFill>
              </a:rPr>
              <a:t>out-of-date! They do not maintain it anymore…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B80F1-AB5F-46AD-A9DB-E3B97C74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690CAF-731C-4F0A-A692-D8DBF25F2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98DD2-F46D-47F0-B8E0-7132A3BED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941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Pattern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Similar – ”pattern matching” shallow learning</a:t>
            </a:r>
          </a:p>
          <a:p>
            <a:pPr lvl="1"/>
            <a:r>
              <a:rPr lang="en-US" noProof="0" dirty="0"/>
              <a:t>Make ECs correctly for an interval in the exercise</a:t>
            </a:r>
          </a:p>
          <a:p>
            <a:pPr lvl="2"/>
            <a:r>
              <a:rPr lang="en-US" noProof="0" dirty="0"/>
              <a:t>But fail to mention what heuristics that has been used (range)</a:t>
            </a:r>
          </a:p>
          <a:p>
            <a:pPr lvl="2"/>
            <a:r>
              <a:rPr lang="en-US" noProof="0" dirty="0"/>
              <a:t>Fail to know how the range heuristics is formulated</a:t>
            </a:r>
          </a:p>
          <a:p>
            <a:pPr lvl="2"/>
            <a:r>
              <a:rPr lang="en-US" noProof="0" dirty="0"/>
              <a:t>Fail to know what an EC is at all</a:t>
            </a:r>
          </a:p>
          <a:p>
            <a:pPr lvl="2"/>
            <a:endParaRPr lang="en-US" noProof="0" dirty="0"/>
          </a:p>
          <a:p>
            <a:pPr lvl="1"/>
            <a:r>
              <a:rPr lang="en-US" noProof="0" dirty="0"/>
              <a:t>Make ‘ECs’ that are test cases</a:t>
            </a:r>
          </a:p>
          <a:p>
            <a:pPr lvl="2"/>
            <a:r>
              <a:rPr lang="en-US" noProof="0" dirty="0"/>
              <a:t>7  [b1] </a:t>
            </a:r>
          </a:p>
          <a:p>
            <a:pPr lvl="2"/>
            <a:endParaRPr lang="en-US" noProof="0" dirty="0"/>
          </a:p>
          <a:p>
            <a:r>
              <a:rPr lang="en-US" noProof="0" dirty="0"/>
              <a:t>Conclusion</a:t>
            </a:r>
          </a:p>
          <a:p>
            <a:pPr lvl="1"/>
            <a:r>
              <a:rPr lang="en-US" noProof="0" dirty="0"/>
              <a:t>Learned the ”template”, then put arbitrary stuff into it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340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You will have to read the exercise and understand at least a bit of it</a:t>
            </a:r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endParaRPr lang="en-US" noProof="0" dirty="0"/>
          </a:p>
          <a:p>
            <a:r>
              <a:rPr lang="en-US" b="1" noProof="0" dirty="0"/>
              <a:t>Read the code fragments / interfaces – they are the key question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29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And of </a:t>
            </a:r>
            <a:r>
              <a:rPr lang="da-DK" dirty="0" err="1"/>
              <a:t>course</a:t>
            </a:r>
            <a:r>
              <a:rPr lang="da-DK" dirty="0"/>
              <a:t> the </a:t>
            </a:r>
            <a:r>
              <a:rPr lang="da-DK" dirty="0" err="1"/>
              <a:t>usual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 </a:t>
            </a:r>
            <a:r>
              <a:rPr lang="da-DK" dirty="0" err="1"/>
              <a:t>few</a:t>
            </a:r>
            <a:r>
              <a:rPr lang="da-DK" dirty="0"/>
              <a:t> </a:t>
            </a:r>
            <a:r>
              <a:rPr lang="da-DK" dirty="0" err="1"/>
              <a:t>fail</a:t>
            </a:r>
            <a:r>
              <a:rPr lang="da-DK" dirty="0"/>
              <a:t> of the same </a:t>
            </a:r>
            <a:r>
              <a:rPr lang="da-DK" dirty="0" err="1"/>
              <a:t>reason</a:t>
            </a:r>
            <a:r>
              <a:rPr lang="da-DK" dirty="0"/>
              <a:t> as in </a:t>
            </a:r>
            <a:r>
              <a:rPr lang="da-DK" dirty="0" err="1"/>
              <a:t>other</a:t>
            </a:r>
            <a:r>
              <a:rPr lang="da-DK" dirty="0"/>
              <a:t> </a:t>
            </a:r>
            <a:r>
              <a:rPr lang="da-DK" dirty="0" err="1"/>
              <a:t>courses</a:t>
            </a:r>
            <a:endParaRPr lang="da-DK" dirty="0"/>
          </a:p>
          <a:p>
            <a:endParaRPr lang="da-DK" dirty="0"/>
          </a:p>
          <a:p>
            <a:pPr lvl="1"/>
            <a:r>
              <a:rPr lang="da-DK" dirty="0"/>
              <a:t>Have </a:t>
            </a:r>
            <a:r>
              <a:rPr lang="da-DK" dirty="0" err="1"/>
              <a:t>we</a:t>
            </a:r>
            <a:r>
              <a:rPr lang="da-DK" dirty="0"/>
              <a:t> </a:t>
            </a:r>
            <a:r>
              <a:rPr lang="da-DK" dirty="0" err="1"/>
              <a:t>read</a:t>
            </a:r>
            <a:r>
              <a:rPr lang="da-DK" dirty="0"/>
              <a:t> the same book and </a:t>
            </a:r>
            <a:r>
              <a:rPr lang="da-DK" dirty="0" err="1"/>
              <a:t>coded</a:t>
            </a:r>
            <a:r>
              <a:rPr lang="da-DK" dirty="0"/>
              <a:t> the same </a:t>
            </a:r>
            <a:r>
              <a:rPr lang="da-DK" dirty="0" err="1"/>
              <a:t>exercises</a:t>
            </a:r>
            <a:r>
              <a:rPr lang="da-DK" dirty="0"/>
              <a:t>???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318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</a:t>
            </a:r>
            <a:r>
              <a:rPr lang="en-US" noProof="0" dirty="0" err="1"/>
              <a:t>ou</a:t>
            </a:r>
            <a:r>
              <a:rPr lang="en-US" noProof="0" dirty="0"/>
              <a:t> have to master </a:t>
            </a:r>
            <a:r>
              <a:rPr lang="en-US" i="1" noProof="0" dirty="0"/>
              <a:t>some</a:t>
            </a:r>
            <a:r>
              <a:rPr lang="en-US" noProof="0" dirty="0"/>
              <a:t> of this course to pass it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You need some level of mastery of Java or OO language</a:t>
            </a:r>
          </a:p>
          <a:p>
            <a:pPr lvl="2"/>
            <a:r>
              <a:rPr lang="en-US" noProof="0" dirty="0"/>
              <a:t>Which you learn by </a:t>
            </a:r>
            <a:r>
              <a:rPr lang="en-US" i="1" noProof="0" dirty="0"/>
              <a:t>doing it</a:t>
            </a:r>
          </a:p>
          <a:p>
            <a:pPr lvl="2"/>
            <a:endParaRPr lang="en-US" i="1" noProof="0" dirty="0"/>
          </a:p>
          <a:p>
            <a:pPr lvl="1"/>
            <a:r>
              <a:rPr lang="en-US" noProof="0" dirty="0"/>
              <a:t>You need to understand what is </a:t>
            </a:r>
            <a:r>
              <a:rPr lang="en-US" i="1" noProof="0" dirty="0"/>
              <a:t>behind</a:t>
            </a:r>
            <a:r>
              <a:rPr lang="en-US" noProof="0" dirty="0"/>
              <a:t> the templates</a:t>
            </a:r>
          </a:p>
          <a:p>
            <a:pPr lvl="2"/>
            <a:r>
              <a:rPr lang="en-US" noProof="0" dirty="0"/>
              <a:t>Which you learn by </a:t>
            </a:r>
            <a:r>
              <a:rPr lang="en-US" i="1" noProof="0" dirty="0"/>
              <a:t>doing it</a:t>
            </a:r>
          </a:p>
          <a:p>
            <a:pPr lvl="1"/>
            <a:endParaRPr lang="en-US" i="1" noProof="0" dirty="0"/>
          </a:p>
          <a:p>
            <a:pPr lvl="1"/>
            <a:r>
              <a:rPr lang="en-US" noProof="0" dirty="0"/>
              <a:t>You need to be able to read a small specification</a:t>
            </a:r>
          </a:p>
          <a:p>
            <a:pPr lvl="2"/>
            <a:r>
              <a:rPr lang="en-US" noProof="0" dirty="0"/>
              <a:t>Which you do by </a:t>
            </a:r>
            <a:r>
              <a:rPr lang="en-US" i="1" noProof="0" dirty="0"/>
              <a:t>reading it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212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/>
              <a:t>SWEA 2025 signing off…</a:t>
            </a:r>
          </a:p>
        </p:txBody>
      </p:sp>
      <p:sp>
        <p:nvSpPr>
          <p:cNvPr id="13315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i="1" noProof="0" dirty="0"/>
              <a:t>It has been a pleasure flying </a:t>
            </a:r>
            <a:r>
              <a:rPr lang="en-US" altLang="en-US" i="1" noProof="0"/>
              <a:t>with you…</a:t>
            </a:r>
            <a:endParaRPr lang="en-US" altLang="en-US" i="1" noProof="0" dirty="0"/>
          </a:p>
        </p:txBody>
      </p:sp>
    </p:spTree>
    <p:extLst>
      <p:ext uri="{BB962C8B-B14F-4D97-AF65-F5344CB8AC3E}">
        <p14:creationId xmlns:p14="http://schemas.microsoft.com/office/powerpoint/2010/main" val="32090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53074-94DD-4C9F-AEDE-44CA8460B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E5DBA-D73C-4709-BF02-35D60CB35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Examination format: </a:t>
            </a:r>
            <a:r>
              <a:rPr lang="en-US" b="1" dirty="0"/>
              <a:t>Physical + Zoom </a:t>
            </a:r>
            <a:r>
              <a:rPr lang="en-US" dirty="0"/>
              <a:t>based</a:t>
            </a:r>
          </a:p>
          <a:p>
            <a:r>
              <a:rPr lang="en-US" dirty="0"/>
              <a:t>Physical</a:t>
            </a:r>
          </a:p>
          <a:p>
            <a:pPr lvl="1"/>
            <a:r>
              <a:rPr lang="en-US" dirty="0"/>
              <a:t>You get you exam exercise </a:t>
            </a:r>
            <a:r>
              <a:rPr lang="en-US" b="1" dirty="0"/>
              <a:t>on paper.</a:t>
            </a:r>
          </a:p>
          <a:p>
            <a:pPr lvl="1"/>
            <a:r>
              <a:rPr lang="en-US" dirty="0"/>
              <a:t>The exam is physical in the sense</a:t>
            </a:r>
          </a:p>
          <a:p>
            <a:pPr lvl="2"/>
            <a:r>
              <a:rPr lang="en-US" dirty="0"/>
              <a:t>In the same room with me and censor</a:t>
            </a:r>
          </a:p>
          <a:p>
            <a:pPr lvl="2"/>
            <a:r>
              <a:rPr lang="en-US" dirty="0"/>
              <a:t>We talk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r>
              <a:rPr lang="en-US" dirty="0">
                <a:sym typeface="Wingdings" panose="05000000000000000000" pitchFamily="2" charset="2"/>
              </a:rPr>
              <a:t>Zoom based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You present your solution produced during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the preparation time using </a:t>
            </a:r>
            <a:r>
              <a:rPr lang="en-US" i="1" dirty="0">
                <a:sym typeface="Wingdings" panose="05000000000000000000" pitchFamily="2" charset="2"/>
              </a:rPr>
              <a:t>Zoom shared screen</a:t>
            </a:r>
          </a:p>
          <a:p>
            <a:pPr lvl="2"/>
            <a:r>
              <a:rPr lang="en-US" i="1" dirty="0">
                <a:sym typeface="Wingdings" panose="05000000000000000000" pitchFamily="2" charset="2"/>
              </a:rPr>
              <a:t>Code stuff in particular…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And of course the whiteboard if you wish (and paper)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E8782-41B7-4D53-8EAB-BE296E581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18255-9EBC-4839-A652-9628219F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F31BB-C8A9-48C4-A904-7F78CB18D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20F2CE-FD02-47BB-85EC-B5B34F76F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900" y="1409700"/>
            <a:ext cx="1878549" cy="26509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95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CB4EE-CA3E-48D9-B9B1-0907B271F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91711-153E-4C1B-8D90-E5CB267DC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in the </a:t>
            </a:r>
            <a:r>
              <a:rPr lang="en-US" b="1" dirty="0"/>
              <a:t>waiting room of exam Zoom session</a:t>
            </a:r>
          </a:p>
          <a:p>
            <a:pPr lvl="1"/>
            <a:r>
              <a:rPr lang="en-US" dirty="0"/>
              <a:t>Best before your exam actually starts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r>
              <a:rPr lang="en-US" dirty="0"/>
              <a:t>Have your </a:t>
            </a:r>
            <a:r>
              <a:rPr lang="en-US" b="1" i="1" dirty="0"/>
              <a:t>study id card </a:t>
            </a:r>
            <a:r>
              <a:rPr lang="en-US" dirty="0"/>
              <a:t>ready for verification</a:t>
            </a:r>
          </a:p>
          <a:p>
            <a:r>
              <a:rPr lang="en-US" dirty="0"/>
              <a:t>Draw a </a:t>
            </a:r>
            <a:r>
              <a:rPr lang="en-US" b="1" i="1" dirty="0"/>
              <a:t>random exercise</a:t>
            </a:r>
          </a:p>
          <a:p>
            <a:pPr lvl="1"/>
            <a:r>
              <a:rPr lang="en-US" i="1" dirty="0"/>
              <a:t>The exercise is a single A4 physical piece of paper</a:t>
            </a:r>
          </a:p>
          <a:p>
            <a:r>
              <a:rPr lang="en-US" b="1" dirty="0"/>
              <a:t>Read, understand, and ‘start solution’</a:t>
            </a:r>
          </a:p>
          <a:p>
            <a:r>
              <a:rPr lang="en-US" dirty="0"/>
              <a:t>I do not expect a complete and polished solution!</a:t>
            </a:r>
          </a:p>
          <a:p>
            <a:r>
              <a:rPr lang="en-US" i="1" dirty="0"/>
              <a:t>Better to understand the exercise than show a solution to something else than the exercise</a:t>
            </a:r>
          </a:p>
          <a:p>
            <a:pPr lvl="1"/>
            <a:r>
              <a:rPr lang="en-US" dirty="0"/>
              <a:t>Not a disaster, but it takes valuable time out of the examination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0C8780-5DFD-4559-8DA4-E90A18FAA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C9C6D-D836-42BF-BF45-F5137BB8E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8BACE-A65A-4AE8-A96A-B3F0B5BF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2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438D1-208A-4BE3-AD54-FB9B64BC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Exam Exercise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76BF9-9CFE-44D9-AC00-75141684C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It should be obvious, but still...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77263-09CC-436C-B9F5-061D9F8F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14388-010E-4B6A-B07B-E32CFF95E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95694-306D-41D4-A26D-286ABE0E5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583C22-18CC-493F-8BAC-F2E3583E47D0}"/>
              </a:ext>
            </a:extLst>
          </p:cNvPr>
          <p:cNvSpPr/>
          <p:nvPr/>
        </p:nvSpPr>
        <p:spPr>
          <a:xfrm>
            <a:off x="1371600" y="1943100"/>
            <a:ext cx="6705600" cy="2819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b="1" dirty="0"/>
              <a:t>Any form of copying and distribution of an exam exercise is exam cheating. Exam exercises </a:t>
            </a:r>
            <a:r>
              <a:rPr lang="da-DK" sz="2400" b="1" dirty="0" err="1"/>
              <a:t>are</a:t>
            </a:r>
            <a:r>
              <a:rPr lang="da-DK" sz="2400" b="1" dirty="0"/>
              <a:t> </a:t>
            </a:r>
            <a:r>
              <a:rPr lang="da-DK" sz="2400" b="1" dirty="0" err="1"/>
              <a:t>secrets</a:t>
            </a:r>
            <a:r>
              <a:rPr lang="da-DK" sz="2400" b="1" dirty="0"/>
              <a:t>.</a:t>
            </a:r>
          </a:p>
          <a:p>
            <a:pPr algn="ctr"/>
            <a:r>
              <a:rPr lang="da-DK" sz="2400" b="1" dirty="0"/>
              <a:t>Any instances of copies on any platform should be reported to </a:t>
            </a:r>
            <a:r>
              <a:rPr lang="da-DK" sz="2400" b="1" dirty="0" err="1"/>
              <a:t>me</a:t>
            </a:r>
            <a:r>
              <a:rPr lang="da-DK" sz="2400" b="1" dirty="0"/>
              <a:t>!</a:t>
            </a:r>
          </a:p>
          <a:p>
            <a:pPr algn="ctr"/>
            <a:r>
              <a:rPr lang="da-DK" sz="2400" b="1" dirty="0" err="1"/>
              <a:t>After</a:t>
            </a:r>
            <a:r>
              <a:rPr lang="da-DK" sz="2400" b="1" dirty="0"/>
              <a:t> </a:t>
            </a:r>
            <a:r>
              <a:rPr lang="da-DK" sz="2400" b="1" dirty="0" err="1"/>
              <a:t>exam</a:t>
            </a:r>
            <a:r>
              <a:rPr lang="da-DK" sz="2400" b="1" dirty="0"/>
              <a:t>, </a:t>
            </a:r>
            <a:r>
              <a:rPr lang="da-DK" sz="2400" b="1" dirty="0" err="1"/>
              <a:t>you</a:t>
            </a:r>
            <a:r>
              <a:rPr lang="da-DK" sz="2400" b="1" dirty="0"/>
              <a:t> must delete </a:t>
            </a:r>
            <a:r>
              <a:rPr lang="da-DK" sz="2400" b="1" dirty="0" err="1"/>
              <a:t>produced</a:t>
            </a:r>
            <a:r>
              <a:rPr lang="da-DK" sz="2400" b="1" dirty="0"/>
              <a:t> </a:t>
            </a:r>
            <a:r>
              <a:rPr lang="da-DK" sz="2400" b="1" dirty="0" err="1"/>
              <a:t>material</a:t>
            </a:r>
            <a:r>
              <a:rPr lang="da-DK" sz="2400" b="1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01641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 err="1"/>
              <a:t>CoPilot</a:t>
            </a:r>
            <a:r>
              <a:rPr lang="en-US" dirty="0"/>
              <a:t>/</a:t>
            </a:r>
            <a:r>
              <a:rPr lang="en-US" dirty="0" err="1"/>
              <a:t>ChatGPT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Repeating what has already been said a few times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583C22-18CC-493F-8BAC-F2E3583E47D0}"/>
              </a:ext>
            </a:extLst>
          </p:cNvPr>
          <p:cNvSpPr/>
          <p:nvPr/>
        </p:nvSpPr>
        <p:spPr>
          <a:xfrm>
            <a:off x="1371600" y="1638300"/>
            <a:ext cx="6705600" cy="33274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b="1" dirty="0" err="1"/>
              <a:t>Use</a:t>
            </a:r>
            <a:r>
              <a:rPr lang="da-DK" sz="2400" b="1" dirty="0"/>
              <a:t> of AI </a:t>
            </a:r>
            <a:r>
              <a:rPr lang="da-DK" sz="2400" b="1" dirty="0" err="1"/>
              <a:t>tools</a:t>
            </a:r>
            <a:r>
              <a:rPr lang="da-DK" sz="2400" b="1" dirty="0"/>
              <a:t> is </a:t>
            </a:r>
            <a:r>
              <a:rPr lang="da-DK" sz="2400" b="1" dirty="0" err="1"/>
              <a:t>permitted</a:t>
            </a:r>
            <a:r>
              <a:rPr lang="da-DK" sz="2400" b="1" dirty="0"/>
              <a:t>, but must</a:t>
            </a:r>
          </a:p>
          <a:p>
            <a:pPr marL="457200" indent="-457200" algn="ctr">
              <a:buAutoNum type="alphaLcParenR"/>
            </a:pPr>
            <a:r>
              <a:rPr lang="en-US" sz="2400" b="1" dirty="0"/>
              <a:t>Be stated up-front : what have you done</a:t>
            </a:r>
            <a:r>
              <a:rPr lang="en-DK" sz="2400" b="1" dirty="0"/>
              <a:t>?</a:t>
            </a:r>
            <a:endParaRPr lang="en-US" sz="2400" b="1" dirty="0"/>
          </a:p>
          <a:p>
            <a:pPr marL="457200" indent="-457200" algn="ctr">
              <a:buAutoNum type="alphaLcParenR"/>
            </a:pPr>
            <a:r>
              <a:rPr lang="en-US" sz="2400" b="1" dirty="0"/>
              <a:t>Is considered “other’s work” and does thus </a:t>
            </a:r>
            <a:r>
              <a:rPr lang="en-US" sz="2400" b="1" i="1" dirty="0"/>
              <a:t>not count as anything you have done!</a:t>
            </a:r>
            <a:endParaRPr lang="en-US" sz="2400" b="1" dirty="0"/>
          </a:p>
          <a:p>
            <a:pPr marL="457200" indent="-457200" algn="ctr">
              <a:buAutoNum type="alphaLcParenR"/>
            </a:pPr>
            <a:endParaRPr lang="en-US" sz="2400" b="1" dirty="0"/>
          </a:p>
          <a:p>
            <a:pPr algn="ctr"/>
            <a:r>
              <a:rPr lang="en-US" sz="2400" b="1" dirty="0"/>
              <a:t>An exam showing a correct solution created by </a:t>
            </a:r>
            <a:r>
              <a:rPr lang="en-US" sz="2400" b="1" dirty="0" err="1"/>
              <a:t>ChatGPT</a:t>
            </a:r>
            <a:r>
              <a:rPr lang="en-US" sz="2400" b="1" dirty="0"/>
              <a:t> will of course lead to grade -3; as SWEA is not a prompt engineering course!</a:t>
            </a:r>
          </a:p>
        </p:txBody>
      </p:sp>
    </p:spTree>
    <p:extLst>
      <p:ext uri="{BB962C8B-B14F-4D97-AF65-F5344CB8AC3E}">
        <p14:creationId xmlns:p14="http://schemas.microsoft.com/office/powerpoint/2010/main" val="889238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8CCEE-80AE-4113-9BEA-6E364D3D1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How: The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6F2C6-F829-465D-A7CE-BC93653FF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preparation period (30 – 35 min)</a:t>
            </a:r>
            <a:endParaRPr lang="da-DK" dirty="0"/>
          </a:p>
          <a:p>
            <a:r>
              <a:rPr lang="da-DK" b="1" dirty="0" err="1"/>
              <a:t>Use</a:t>
            </a:r>
            <a:r>
              <a:rPr lang="da-DK" b="1" dirty="0"/>
              <a:t> </a:t>
            </a:r>
            <a:r>
              <a:rPr lang="da-DK" b="1" dirty="0" err="1"/>
              <a:t>your</a:t>
            </a:r>
            <a:r>
              <a:rPr lang="da-DK" b="1" dirty="0"/>
              <a:t> </a:t>
            </a:r>
            <a:r>
              <a:rPr lang="da-DK" b="1" dirty="0" err="1"/>
              <a:t>own</a:t>
            </a:r>
            <a:r>
              <a:rPr lang="da-DK" b="1" dirty="0"/>
              <a:t> </a:t>
            </a:r>
            <a:r>
              <a:rPr lang="da-DK" b="1" dirty="0" err="1"/>
              <a:t>laptop</a:t>
            </a:r>
            <a:r>
              <a:rPr lang="da-DK" b="1" dirty="0"/>
              <a:t> to overall ‘</a:t>
            </a:r>
            <a:r>
              <a:rPr lang="da-DK" b="1" dirty="0" err="1"/>
              <a:t>solve</a:t>
            </a:r>
            <a:r>
              <a:rPr lang="da-DK" b="1" dirty="0"/>
              <a:t>’ (parts of) the </a:t>
            </a:r>
            <a:r>
              <a:rPr lang="da-DK" b="1" dirty="0" err="1"/>
              <a:t>exercise</a:t>
            </a:r>
            <a:endParaRPr lang="da-DK" b="1" dirty="0"/>
          </a:p>
          <a:p>
            <a:pPr lvl="1"/>
            <a:r>
              <a:rPr lang="da-DK" dirty="0" err="1"/>
              <a:t>Prepare</a:t>
            </a:r>
            <a:r>
              <a:rPr lang="da-DK" dirty="0"/>
              <a:t> a UML diagram</a:t>
            </a:r>
          </a:p>
          <a:p>
            <a:pPr lvl="1"/>
            <a:r>
              <a:rPr lang="da-DK" dirty="0" err="1"/>
              <a:t>Prepare</a:t>
            </a:r>
            <a:r>
              <a:rPr lang="da-DK" dirty="0"/>
              <a:t> a EC and test case </a:t>
            </a:r>
            <a:r>
              <a:rPr lang="da-DK" dirty="0" err="1"/>
              <a:t>table</a:t>
            </a:r>
            <a:endParaRPr lang="da-DK" dirty="0"/>
          </a:p>
          <a:p>
            <a:pPr lvl="1"/>
            <a:r>
              <a:rPr lang="da-DK" dirty="0" err="1"/>
              <a:t>Prepare</a:t>
            </a:r>
            <a:r>
              <a:rPr lang="da-DK" dirty="0"/>
              <a:t> </a:t>
            </a:r>
            <a:r>
              <a:rPr lang="da-DK" dirty="0" err="1"/>
              <a:t>code</a:t>
            </a:r>
            <a:r>
              <a:rPr lang="da-DK" dirty="0"/>
              <a:t> </a:t>
            </a:r>
            <a:r>
              <a:rPr lang="da-DK" dirty="0" err="1"/>
              <a:t>skeleton</a:t>
            </a:r>
            <a:r>
              <a:rPr lang="da-DK" dirty="0"/>
              <a:t> / </a:t>
            </a:r>
            <a:r>
              <a:rPr lang="da-DK" dirty="0" err="1"/>
              <a:t>partial</a:t>
            </a:r>
            <a:r>
              <a:rPr lang="da-DK" dirty="0"/>
              <a:t> solution</a:t>
            </a:r>
          </a:p>
          <a:p>
            <a:pPr lvl="1"/>
            <a:r>
              <a:rPr lang="en-US" dirty="0"/>
              <a:t>To be presented at the exam…</a:t>
            </a:r>
          </a:p>
          <a:p>
            <a:r>
              <a:rPr lang="en-US" b="1" dirty="0"/>
              <a:t>Resources available: “Everything” except any help from 3</a:t>
            </a:r>
            <a:r>
              <a:rPr lang="en-US" b="1" baseline="30000" dirty="0"/>
              <a:t>rd</a:t>
            </a:r>
            <a:r>
              <a:rPr lang="en-US" b="1" dirty="0"/>
              <a:t> party </a:t>
            </a:r>
          </a:p>
          <a:p>
            <a:pPr lvl="1"/>
            <a:r>
              <a:rPr lang="en-US" dirty="0"/>
              <a:t>No help from other persons; use of AI tools considered ‘other’s work’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A4F7C4F2-872E-4EA9-B01D-294A97812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BABB6D3-D8A1-4FD2-A531-F28BDBDB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9B9913-2A9C-4D21-9A59-1609BB53E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9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BD12F-262E-4666-9042-08FB8BDC1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A314A-3B7F-493E-BC4A-EC2AA1C7B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We</a:t>
            </a:r>
            <a:r>
              <a:rPr lang="da-DK" dirty="0"/>
              <a:t> sit </a:t>
            </a:r>
            <a:r>
              <a:rPr lang="da-DK" dirty="0" err="1"/>
              <a:t>together</a:t>
            </a:r>
            <a:r>
              <a:rPr lang="da-DK" dirty="0"/>
              <a:t> – </a:t>
            </a:r>
            <a:r>
              <a:rPr lang="da-DK" dirty="0" err="1"/>
              <a:t>we</a:t>
            </a:r>
            <a:r>
              <a:rPr lang="da-DK" dirty="0"/>
              <a:t> talk and </a:t>
            </a:r>
            <a:r>
              <a:rPr lang="da-DK" dirty="0" err="1"/>
              <a:t>discuss</a:t>
            </a:r>
            <a:endParaRPr lang="da-DK" dirty="0"/>
          </a:p>
          <a:p>
            <a:r>
              <a:rPr lang="da-DK" dirty="0"/>
              <a:t>Censor, I and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on Zoom and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b="1" dirty="0" err="1"/>
              <a:t>share</a:t>
            </a:r>
            <a:r>
              <a:rPr lang="da-DK" b="1" dirty="0"/>
              <a:t> </a:t>
            </a:r>
            <a:r>
              <a:rPr lang="da-DK" b="1" dirty="0" err="1"/>
              <a:t>your</a:t>
            </a:r>
            <a:r>
              <a:rPr lang="da-DK" b="1" dirty="0"/>
              <a:t> screen</a:t>
            </a:r>
            <a:endParaRPr lang="da-DK" dirty="0"/>
          </a:p>
          <a:p>
            <a:endParaRPr lang="da-DK" dirty="0"/>
          </a:p>
          <a:p>
            <a:r>
              <a:rPr lang="da-DK" dirty="0"/>
              <a:t>Present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i="1" dirty="0" err="1"/>
              <a:t>developed</a:t>
            </a:r>
            <a:r>
              <a:rPr lang="da-DK" i="1" dirty="0"/>
              <a:t> </a:t>
            </a:r>
            <a:r>
              <a:rPr lang="da-DK" i="1" dirty="0" err="1"/>
              <a:t>code</a:t>
            </a:r>
            <a:r>
              <a:rPr lang="da-DK" i="1" dirty="0"/>
              <a:t>/</a:t>
            </a:r>
            <a:r>
              <a:rPr lang="da-DK" i="1" dirty="0" err="1"/>
              <a:t>material</a:t>
            </a:r>
            <a:r>
              <a:rPr lang="da-DK" i="1" dirty="0"/>
              <a:t> </a:t>
            </a:r>
            <a:r>
              <a:rPr lang="da-DK" dirty="0"/>
              <a:t>and talk </a:t>
            </a:r>
            <a:r>
              <a:rPr lang="da-DK" dirty="0" err="1"/>
              <a:t>us</a:t>
            </a:r>
            <a:r>
              <a:rPr lang="da-DK" dirty="0"/>
              <a:t> </a:t>
            </a:r>
            <a:r>
              <a:rPr lang="da-DK" dirty="0" err="1"/>
              <a:t>through</a:t>
            </a:r>
            <a:r>
              <a:rPr lang="da-DK" dirty="0"/>
              <a:t>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have made – and </a:t>
            </a:r>
            <a:r>
              <a:rPr lang="da-DK" dirty="0" err="1"/>
              <a:t>we</a:t>
            </a:r>
            <a:r>
              <a:rPr lang="da-DK" dirty="0"/>
              <a:t> ask </a:t>
            </a:r>
            <a:r>
              <a:rPr lang="da-DK" dirty="0" err="1"/>
              <a:t>questions</a:t>
            </a:r>
            <a:r>
              <a:rPr lang="da-DK" dirty="0"/>
              <a:t> etc.</a:t>
            </a:r>
          </a:p>
          <a:p>
            <a:pPr lvl="1"/>
            <a:r>
              <a:rPr lang="da-DK" dirty="0"/>
              <a:t>And ask </a:t>
            </a:r>
            <a:r>
              <a:rPr lang="da-DK" dirty="0" err="1"/>
              <a:t>you</a:t>
            </a:r>
            <a:r>
              <a:rPr lang="da-DK" dirty="0"/>
              <a:t> to </a:t>
            </a:r>
            <a:r>
              <a:rPr lang="da-DK" dirty="0" err="1"/>
              <a:t>change</a:t>
            </a:r>
            <a:r>
              <a:rPr lang="da-DK" dirty="0"/>
              <a:t> and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stuff</a:t>
            </a:r>
            <a:r>
              <a:rPr lang="da-DK" dirty="0"/>
              <a:t>…</a:t>
            </a:r>
          </a:p>
          <a:p>
            <a:endParaRPr lang="da-DK" dirty="0"/>
          </a:p>
          <a:p>
            <a:r>
              <a:rPr lang="da-DK" dirty="0"/>
              <a:t>11-12 minutes only</a:t>
            </a:r>
          </a:p>
          <a:p>
            <a:pPr lvl="1"/>
            <a:r>
              <a:rPr lang="da-DK" dirty="0"/>
              <a:t>‘but … I only have started’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BD9052E-BDF7-4BAE-880E-99C17D66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B79195-A721-4062-B723-60F01C682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52544BB-37BA-4406-9D13-30EC04A0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14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C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1889</Words>
  <Application>Microsoft Office PowerPoint</Application>
  <PresentationFormat>On-screen Show (16:10)</PresentationFormat>
  <Paragraphs>335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Wingdings</vt:lpstr>
      <vt:lpstr>Office Theme</vt:lpstr>
      <vt:lpstr>Software Engineering and Architecture</vt:lpstr>
      <vt:lpstr>Exam guide</vt:lpstr>
      <vt:lpstr>When</vt:lpstr>
      <vt:lpstr>The Execution</vt:lpstr>
      <vt:lpstr>How</vt:lpstr>
      <vt:lpstr>The Exam Exercise</vt:lpstr>
      <vt:lpstr>Use of CoPilot/ChatGPT</vt:lpstr>
      <vt:lpstr>How: The Preparation</vt:lpstr>
      <vt:lpstr>The Exam</vt:lpstr>
      <vt:lpstr>After Exam</vt:lpstr>
      <vt:lpstr>Grading</vt:lpstr>
      <vt:lpstr>Some Stuff You May Meet</vt:lpstr>
      <vt:lpstr>Realistic Exam Exercises</vt:lpstr>
      <vt:lpstr>Realistic Exam Exercises</vt:lpstr>
      <vt:lpstr>Hints and Advice</vt:lpstr>
      <vt:lpstr>Format</vt:lpstr>
      <vt:lpstr>Solve the Exercise</vt:lpstr>
      <vt:lpstr>Appropriate Tools</vt:lpstr>
      <vt:lpstr>Appropriate Tools</vt:lpstr>
      <vt:lpstr>Test the Technique</vt:lpstr>
      <vt:lpstr>And…</vt:lpstr>
      <vt:lpstr>Right?</vt:lpstr>
      <vt:lpstr>Templating</vt:lpstr>
      <vt:lpstr>Nervous?</vt:lpstr>
      <vt:lpstr>Paths to Failure</vt:lpstr>
      <vt:lpstr>Observations</vt:lpstr>
      <vt:lpstr>Coding</vt:lpstr>
      <vt:lpstr>Horrible statistics</vt:lpstr>
      <vt:lpstr>Parroting 1</vt:lpstr>
      <vt:lpstr>Pattern Matching</vt:lpstr>
      <vt:lpstr>Exercise Reading</vt:lpstr>
      <vt:lpstr>And of course the usual</vt:lpstr>
      <vt:lpstr>Conclusion</vt:lpstr>
      <vt:lpstr>SWEA 2025 signing off…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133</cp:revision>
  <dcterms:created xsi:type="dcterms:W3CDTF">2006-08-16T00:00:00Z</dcterms:created>
  <dcterms:modified xsi:type="dcterms:W3CDTF">2025-12-01T09:07:22Z</dcterms:modified>
</cp:coreProperties>
</file>